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59" r:id="rId10"/>
    <p:sldId id="265" r:id="rId11"/>
    <p:sldId id="267" r:id="rId12"/>
    <p:sldId id="266" r:id="rId13"/>
    <p:sldId id="268" r:id="rId14"/>
    <p:sldId id="273" r:id="rId15"/>
    <p:sldId id="272" r:id="rId16"/>
    <p:sldId id="269" r:id="rId17"/>
    <p:sldId id="270" r:id="rId18"/>
    <p:sldId id="271" r:id="rId19"/>
    <p:sldId id="274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19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321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40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661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37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97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55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451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897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82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98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050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10/21/2021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819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3" descr="Цвет фона красного цвета и цвет градиента">
            <a:extLst>
              <a:ext uri="{FF2B5EF4-FFF2-40B4-BE49-F238E27FC236}">
                <a16:creationId xmlns:a16="http://schemas.microsoft.com/office/drawing/2014/main" id="{A616B94D-0FEF-4215-AFB7-AFC4ADF08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271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 useBgFill="1">
        <p:nvSpPr>
          <p:cNvPr id="25" name="Oval 10">
            <a:extLst>
              <a:ext uri="{FF2B5EF4-FFF2-40B4-BE49-F238E27FC236}">
                <a16:creationId xmlns:a16="http://schemas.microsoft.com/office/drawing/2014/main" id="{07F1F8E1-08C9-4C32-8CD0-F0DEB444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4197"/>
            <a:ext cx="4629606" cy="4629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8327F-D469-4286-8352-1911EB3D8B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2211978"/>
            <a:ext cx="3535679" cy="1425728"/>
          </a:xfrm>
        </p:spPr>
        <p:txBody>
          <a:bodyPr anchor="b">
            <a:noAutofit/>
          </a:bodyPr>
          <a:lstStyle/>
          <a:p>
            <a:pPr algn="ctr"/>
            <a:r>
              <a:rPr lang="ru-RU" sz="2400" spc="0" dirty="0">
                <a:latin typeface="Comfortaa" pitchFamily="2" charset="0"/>
              </a:rPr>
              <a:t>IOS </a:t>
            </a:r>
            <a:r>
              <a:rPr lang="ru-RU" sz="2400" spc="0" dirty="0" err="1">
                <a:latin typeface="Comfortaa" pitchFamily="2" charset="0"/>
              </a:rPr>
              <a:t>Bootloop</a:t>
            </a:r>
            <a:r>
              <a:rPr lang="ru-RU" sz="2400" spc="0" dirty="0">
                <a:latin typeface="Comfortaa" pitchFamily="2" charset="0"/>
              </a:rPr>
              <a:t> при дате </a:t>
            </a:r>
            <a:br>
              <a:rPr lang="en-US" sz="2400" spc="0" dirty="0">
                <a:latin typeface="Comfortaa" pitchFamily="2" charset="0"/>
              </a:rPr>
            </a:br>
            <a:r>
              <a:rPr lang="ru-RU" sz="2400" spc="0" dirty="0">
                <a:latin typeface="Comfortaa" pitchFamily="2" charset="0"/>
              </a:rPr>
              <a:t>1 января 1970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0860899-9AFE-462E-9BF5-755F7F2407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9360"/>
            <a:ext cx="3048000" cy="877585"/>
          </a:xfrm>
        </p:spPr>
        <p:txBody>
          <a:bodyPr>
            <a:normAutofit/>
          </a:bodyPr>
          <a:lstStyle/>
          <a:p>
            <a:r>
              <a:rPr lang="ru-RU" b="1" dirty="0"/>
              <a:t>Автор</a:t>
            </a:r>
            <a:r>
              <a:rPr lang="en-US" b="1" dirty="0"/>
              <a:t>: </a:t>
            </a:r>
            <a:r>
              <a:rPr lang="ru-RU" dirty="0"/>
              <a:t>Кривоносов Егор</a:t>
            </a:r>
            <a:br>
              <a:rPr lang="ru-RU" b="1" dirty="0"/>
            </a:br>
            <a:r>
              <a:rPr lang="ru-RU" b="1" dirty="0"/>
              <a:t>Группа</a:t>
            </a:r>
            <a:r>
              <a:rPr lang="en-US" b="1" dirty="0"/>
              <a:t>: </a:t>
            </a:r>
            <a:r>
              <a:rPr lang="en-US" dirty="0"/>
              <a:t>P33111</a:t>
            </a:r>
            <a:endParaRPr lang="ru-RU" dirty="0"/>
          </a:p>
        </p:txBody>
      </p:sp>
      <p:cxnSp>
        <p:nvCxnSpPr>
          <p:cNvPr id="26" name="Straight Connector 12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127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OS_1970">
            <a:extLst>
              <a:ext uri="{FF2B5EF4-FFF2-40B4-BE49-F238E27FC236}">
                <a16:creationId xmlns:a16="http://schemas.microsoft.com/office/drawing/2014/main" id="{EBED4759-01A2-4D8B-AD69-98D1D2343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683" y="756302"/>
            <a:ext cx="8552634" cy="5345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6319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Как подключиться к айфону через вай фай">
            <a:extLst>
              <a:ext uri="{FF2B5EF4-FFF2-40B4-BE49-F238E27FC236}">
                <a16:creationId xmlns:a16="http://schemas.microsoft.com/office/drawing/2014/main" id="{C9997294-3D1A-41A7-803F-711054406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0706" y="0"/>
            <a:ext cx="3417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A093D63-AC32-40EA-BA8E-D3DC4A4FEA92}"/>
              </a:ext>
            </a:extLst>
          </p:cNvPr>
          <p:cNvSpPr/>
          <p:nvPr/>
        </p:nvSpPr>
        <p:spPr>
          <a:xfrm>
            <a:off x="4648199" y="4648200"/>
            <a:ext cx="2882900" cy="812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18202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Харриган и Келли назвали свою разрушительную сеть Wi-Fi «Взломщиком телефонов».">
            <a:extLst>
              <a:ext uri="{FF2B5EF4-FFF2-40B4-BE49-F238E27FC236}">
                <a16:creationId xmlns:a16="http://schemas.microsoft.com/office/drawing/2014/main" id="{1AC1A281-2A6E-4DE9-A7E2-0164DD878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563" y="1376363"/>
            <a:ext cx="5476875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4135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Аппаратное обеспечение, используемое для автоматизации атаки на ошибку 1970 года, включая Raspberry Pi и антенну Alfa.">
            <a:extLst>
              <a:ext uri="{FF2B5EF4-FFF2-40B4-BE49-F238E27FC236}">
                <a16:creationId xmlns:a16="http://schemas.microsoft.com/office/drawing/2014/main" id="{2426AFB7-6EEF-4D4B-AB19-2CC5EF2BB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6419" y="659368"/>
            <a:ext cx="4679157" cy="4628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2270DC-CEE3-4EEB-B54C-A396A7AF089E}"/>
              </a:ext>
            </a:extLst>
          </p:cNvPr>
          <p:cNvSpPr txBox="1"/>
          <p:nvPr/>
        </p:nvSpPr>
        <p:spPr>
          <a:xfrm>
            <a:off x="3644045" y="5575300"/>
            <a:ext cx="4903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Comfortaa" pitchFamily="2" charset="0"/>
              </a:rPr>
              <a:t>Raspberry Pi + </a:t>
            </a:r>
            <a:r>
              <a:rPr lang="ru-RU" sz="2400" b="1" dirty="0">
                <a:latin typeface="Comfortaa" pitchFamily="2" charset="0"/>
              </a:rPr>
              <a:t>антенна</a:t>
            </a:r>
            <a:r>
              <a:rPr lang="en-US" sz="2400" b="1" dirty="0">
                <a:latin typeface="Comfortaa" pitchFamily="2" charset="0"/>
              </a:rPr>
              <a:t> Alfa</a:t>
            </a:r>
            <a:r>
              <a:rPr lang="ru-RU" sz="2400" b="1" dirty="0">
                <a:latin typeface="Comfortaa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39836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64" name="Rectangle 70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65" name="Rectangle 72">
            <a:extLst>
              <a:ext uri="{FF2B5EF4-FFF2-40B4-BE49-F238E27FC236}">
                <a16:creationId xmlns:a16="http://schemas.microsoft.com/office/drawing/2014/main" id="{905EB5AC-4150-4206-9DBE-37DD0EBFB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362" name="Picture 2" descr="Изображение выглядит как накладные волосы, силуэт&#10;&#10;Автоматически созданное описание">
            <a:extLst>
              <a:ext uri="{FF2B5EF4-FFF2-40B4-BE49-F238E27FC236}">
                <a16:creationId xmlns:a16="http://schemas.microsoft.com/office/drawing/2014/main" id="{23237D30-51DC-4D1A-AB31-76E382FAFD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DB313A-ED25-40D5-9A1C-7A89D8093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9" y="1524000"/>
            <a:ext cx="8978901" cy="3809999"/>
          </a:xfrm>
        </p:spPr>
        <p:txBody>
          <a:bodyPr anchor="ctr">
            <a:normAutofit/>
          </a:bodyPr>
          <a:lstStyle/>
          <a:p>
            <a:pPr algn="ctr"/>
            <a:r>
              <a:rPr lang="ru-RU" sz="4000" dirty="0">
                <a:solidFill>
                  <a:srgbClr val="FFFFFF"/>
                </a:solidFill>
                <a:latin typeface="Comfortaa" pitchFamily="2" charset="0"/>
              </a:rPr>
              <a:t>Исправление ошибки </a:t>
            </a:r>
          </a:p>
        </p:txBody>
      </p:sp>
    </p:spTree>
    <p:extLst>
      <p:ext uri="{BB962C8B-B14F-4D97-AF65-F5344CB8AC3E}">
        <p14:creationId xmlns:p14="http://schemas.microsoft.com/office/powerpoint/2010/main" val="28706618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Замета аккумулятора на iPhone 5S • Блогофолио Романа Паулова">
            <a:extLst>
              <a:ext uri="{FF2B5EF4-FFF2-40B4-BE49-F238E27FC236}">
                <a16:creationId xmlns:a16="http://schemas.microsoft.com/office/drawing/2014/main" id="{4F314F65-6869-4188-BE8E-82B5FB6E0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480880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4ED8EE62-55DC-4066-8182-29C965FF899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6347" y="894209"/>
            <a:ext cx="5879306" cy="506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848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FFC243-7208-4B2B-BEA8-7256E4089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93" y="3000315"/>
            <a:ext cx="9955014" cy="85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838548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Костыли , Мем Воображение">
            <a:extLst>
              <a:ext uri="{FF2B5EF4-FFF2-40B4-BE49-F238E27FC236}">
                <a16:creationId xmlns:a16="http://schemas.microsoft.com/office/drawing/2014/main" id="{A3F92F0B-7DF3-441B-A914-F0A350675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7550" y="247997"/>
            <a:ext cx="8216900" cy="613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58563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1920x1080 Обои фон, небо, точки, свет">
            <a:extLst>
              <a:ext uri="{FF2B5EF4-FFF2-40B4-BE49-F238E27FC236}">
                <a16:creationId xmlns:a16="http://schemas.microsoft.com/office/drawing/2014/main" id="{88BE75DD-D39D-41CC-B49D-C86A8CD33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304F7D-C78E-47D2-9364-9862C9B88A3F}"/>
              </a:ext>
            </a:extLst>
          </p:cNvPr>
          <p:cNvSpPr txBox="1"/>
          <p:nvPr/>
        </p:nvSpPr>
        <p:spPr>
          <a:xfrm>
            <a:off x="2870599" y="2835123"/>
            <a:ext cx="60950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5400" b="1" dirty="0"/>
              <a:t>Подведем Итоги</a:t>
            </a:r>
            <a:r>
              <a:rPr lang="en-US" sz="5400" b="1" dirty="0"/>
              <a:t>!</a:t>
            </a:r>
            <a:endParaRPr lang="ru-RU" sz="5400" b="1" dirty="0"/>
          </a:p>
        </p:txBody>
      </p:sp>
    </p:spTree>
    <p:extLst>
      <p:ext uri="{BB962C8B-B14F-4D97-AF65-F5344CB8AC3E}">
        <p14:creationId xmlns:p14="http://schemas.microsoft.com/office/powerpoint/2010/main" val="625792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B93E77-49AF-4639-A25C-5CF3ADFA4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679" y="419658"/>
            <a:ext cx="8648207" cy="6018684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6AB5941-3425-4453-83E0-19AE6DD68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8650" y="590550"/>
            <a:ext cx="8358717" cy="438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792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E94DB2F-9F19-4CD6-8BE7-BD2C4403E1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" r="5701" b="-1"/>
          <a:stretch/>
        </p:blipFill>
        <p:spPr bwMode="auto">
          <a:xfrm>
            <a:off x="-1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82D9AADB-3C09-45F7-99F1-39BFA1950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2728686"/>
            <a:ext cx="12192000" cy="412931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3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4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80FDC1A-E98C-4B14-9559-014C6C2EBA06}"/>
              </a:ext>
            </a:extLst>
          </p:cNvPr>
          <p:cNvSpPr/>
          <p:nvPr/>
        </p:nvSpPr>
        <p:spPr>
          <a:xfrm>
            <a:off x="0" y="2527301"/>
            <a:ext cx="12192002" cy="1168398"/>
          </a:xfrm>
          <a:prstGeom prst="rect">
            <a:avLst/>
          </a:prstGeom>
          <a:solidFill>
            <a:schemeClr val="dk1">
              <a:alpha val="8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0B47CE-7479-48E6-9944-2FEA12819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804" y="2794001"/>
            <a:ext cx="8476388" cy="63499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ru-RU" sz="3200" spc="0" dirty="0">
                <a:latin typeface="Comfortaa" pitchFamily="2" charset="0"/>
              </a:rPr>
              <a:t>Что такое </a:t>
            </a:r>
            <a:r>
              <a:rPr lang="en-US" sz="3200" spc="0" dirty="0" err="1">
                <a:latin typeface="Comfortaa" pitchFamily="2" charset="0"/>
              </a:rPr>
              <a:t>BootLOOP</a:t>
            </a:r>
            <a:r>
              <a:rPr lang="en-US" sz="3200" spc="0" dirty="0">
                <a:latin typeface="Comfortaa" pitchFamily="2" charset="0"/>
              </a:rPr>
              <a:t>?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327343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2861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05EB5AC-4150-4206-9DBE-37DD0EBFB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4B9E131-2D19-44BC-8D81-7567AAAC37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9468FF-ED2A-4E01-BB14-8740F73E7FA4}"/>
              </a:ext>
            </a:extLst>
          </p:cNvPr>
          <p:cNvSpPr txBox="1"/>
          <p:nvPr/>
        </p:nvSpPr>
        <p:spPr>
          <a:xfrm>
            <a:off x="1047750" y="2828835"/>
            <a:ext cx="9544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latin typeface="Comfortaa" pitchFamily="2" charset="0"/>
              </a:rPr>
              <a:t>Что же приводило девайсы Apple в данное состояние?</a:t>
            </a:r>
          </a:p>
        </p:txBody>
      </p:sp>
    </p:spTree>
    <p:extLst>
      <p:ext uri="{BB962C8B-B14F-4D97-AF65-F5344CB8AC3E}">
        <p14:creationId xmlns:p14="http://schemas.microsoft.com/office/powerpoint/2010/main" val="3112175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FF5442CA-7FB9-42D6-9845-9EEBB94F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008" y="1143000"/>
            <a:ext cx="10971984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В момент времени </a:t>
            </a:r>
            <a:r>
              <a:rPr lang="ru-RU" sz="2000" b="1" dirty="0">
                <a:solidFill>
                  <a:schemeClr val="bg1"/>
                </a:solidFill>
              </a:rPr>
              <a:t>00</a:t>
            </a:r>
            <a:r>
              <a:rPr lang="en-US" sz="2000" b="1" dirty="0">
                <a:solidFill>
                  <a:schemeClr val="bg1"/>
                </a:solidFill>
              </a:rPr>
              <a:t>:00:00 UTC </a:t>
            </a:r>
            <a:r>
              <a:rPr lang="ru-RU" sz="2000" b="1" dirty="0">
                <a:solidFill>
                  <a:schemeClr val="bg1"/>
                </a:solidFill>
              </a:rPr>
              <a:t>1 января 1970</a:t>
            </a:r>
            <a:r>
              <a:rPr lang="ru-RU" sz="2000" dirty="0">
                <a:solidFill>
                  <a:schemeClr val="bg1"/>
                </a:solidFill>
              </a:rPr>
              <a:t> года время у нас равно 0. 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Время у нас в системе считается в секундах.</a:t>
            </a:r>
          </a:p>
          <a:p>
            <a:pPr marL="0" indent="0">
              <a:buNone/>
            </a:pPr>
            <a:r>
              <a:rPr lang="ru-RU" sz="2000" b="1" dirty="0">
                <a:solidFill>
                  <a:schemeClr val="bg1"/>
                </a:solidFill>
              </a:rPr>
              <a:t>16 сентября 2004 года</a:t>
            </a:r>
            <a:r>
              <a:rPr lang="ru-RU" sz="2000" dirty="0">
                <a:solidFill>
                  <a:schemeClr val="bg1"/>
                </a:solidFill>
              </a:rPr>
              <a:t> в 00</a:t>
            </a:r>
            <a:r>
              <a:rPr lang="en-US" sz="2000" dirty="0">
                <a:solidFill>
                  <a:schemeClr val="bg1"/>
                </a:solidFill>
              </a:rPr>
              <a:t>:00: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00, 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спустя </a:t>
            </a:r>
            <a:r>
              <a:rPr lang="ru-RU" sz="2000" b="1" dirty="0">
                <a:solidFill>
                  <a:schemeClr val="bg1"/>
                </a:solidFill>
                <a:sym typeface="Wingdings" panose="05000000000000000000" pitchFamily="2" charset="2"/>
              </a:rPr>
              <a:t>12677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 дней после начала отсчета 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Unix-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времени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, 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время будет представляться числом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: </a:t>
            </a:r>
            <a:r>
              <a:rPr lang="ru-RU" sz="2000" b="1" dirty="0">
                <a:solidFill>
                  <a:schemeClr val="bg1"/>
                </a:solidFill>
                <a:sym typeface="Wingdings" panose="05000000000000000000" pitchFamily="2" charset="2"/>
              </a:rPr>
              <a:t>12 677 </a:t>
            </a:r>
            <a:r>
              <a:rPr lang="en-US" sz="2000" b="1" dirty="0">
                <a:solidFill>
                  <a:schemeClr val="bg1"/>
                </a:solidFill>
                <a:sym typeface="Wingdings" panose="05000000000000000000" pitchFamily="2" charset="2"/>
              </a:rPr>
              <a:t>x 86 400 = 1 095 292 800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sym typeface="Wingdings" panose="05000000000000000000" pitchFamily="2" charset="2"/>
              </a:rPr>
              <a:t>86 400 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– 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кол-во секунд в сутках (для справки).</a:t>
            </a:r>
          </a:p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Но отсчет может идти и </a:t>
            </a:r>
            <a:r>
              <a:rPr lang="ru-RU" sz="2000" b="1" dirty="0">
                <a:solidFill>
                  <a:schemeClr val="bg1"/>
                </a:solidFill>
                <a:sym typeface="Wingdings" panose="05000000000000000000" pitchFamily="2" charset="2"/>
              </a:rPr>
              <a:t>в обратную сторону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, 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используя отрицательные числа! </a:t>
            </a:r>
            <a:b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</a:b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К примеру дата </a:t>
            </a:r>
            <a:r>
              <a:rPr lang="ru-RU" sz="2000" b="1" dirty="0">
                <a:solidFill>
                  <a:schemeClr val="bg1"/>
                </a:solidFill>
                <a:sym typeface="Wingdings" panose="05000000000000000000" pitchFamily="2" charset="2"/>
              </a:rPr>
              <a:t>4 октября 1957 года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 00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:00:00, 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это 4472 для до начала отсчета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, 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будет представлена в виде числа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: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-4 472 x 86 400 = -386 380 800</a:t>
            </a:r>
          </a:p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Минимальная дата для </a:t>
            </a:r>
            <a:r>
              <a:rPr lang="ru-RU" sz="2000" b="1" dirty="0">
                <a:solidFill>
                  <a:schemeClr val="bg1"/>
                </a:solidFill>
                <a:sym typeface="Wingdings" panose="05000000000000000000" pitchFamily="2" charset="2"/>
              </a:rPr>
              <a:t>32 бит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: 13 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декабря 1901 года.</a:t>
            </a:r>
            <a:b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</a:b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Максимальная дата для </a:t>
            </a:r>
            <a:r>
              <a:rPr lang="ru-RU" sz="2000" b="1" dirty="0">
                <a:solidFill>
                  <a:schemeClr val="bg1"/>
                </a:solidFill>
                <a:sym typeface="Wingdings" panose="05000000000000000000" pitchFamily="2" charset="2"/>
              </a:rPr>
              <a:t>32 бит</a:t>
            </a:r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:</a:t>
            </a:r>
            <a:r>
              <a:rPr lang="ru-RU" sz="2000" dirty="0">
                <a:solidFill>
                  <a:schemeClr val="bg1"/>
                </a:solidFill>
                <a:sym typeface="Wingdings" panose="05000000000000000000" pitchFamily="2" charset="2"/>
              </a:rPr>
              <a:t> 19 января 2038 года. (проблема 2038 года)</a:t>
            </a:r>
          </a:p>
        </p:txBody>
      </p:sp>
    </p:spTree>
    <p:extLst>
      <p:ext uri="{BB962C8B-B14F-4D97-AF65-F5344CB8AC3E}">
        <p14:creationId xmlns:p14="http://schemas.microsoft.com/office/powerpoint/2010/main" val="146757561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8F0E82-C547-4F15-BB39-E0E3A40B1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846CA7-77C6-4BCF-837A-000808D72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77E4DD3-A9E4-4E8B-B131-B0AEA16C2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D7B77B-B408-4807-9F60-05EFB22AEDAE}"/>
              </a:ext>
            </a:extLst>
          </p:cNvPr>
          <p:cNvSpPr txBox="1"/>
          <p:nvPr/>
        </p:nvSpPr>
        <p:spPr>
          <a:xfrm>
            <a:off x="1524000" y="1302839"/>
            <a:ext cx="8470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Где то ты нас обманываешь!!!</a:t>
            </a:r>
          </a:p>
          <a:p>
            <a:pPr algn="ctr"/>
            <a:r>
              <a:rPr lang="ru-RU" sz="2400" dirty="0"/>
              <a:t>Время же может считаться отрицательным числом</a:t>
            </a:r>
            <a:r>
              <a:rPr lang="en-US" sz="2400" dirty="0"/>
              <a:t>, </a:t>
            </a:r>
            <a:r>
              <a:rPr lang="ru-RU" sz="2400" dirty="0"/>
              <a:t>почему же тогда </a:t>
            </a:r>
            <a:r>
              <a:rPr lang="en-US" sz="2400" dirty="0"/>
              <a:t>IOS </a:t>
            </a:r>
            <a:r>
              <a:rPr lang="ru-RU" sz="2400" dirty="0"/>
              <a:t>превращался в кирпич</a:t>
            </a:r>
            <a:r>
              <a:rPr lang="en-US" sz="2400" dirty="0"/>
              <a:t>?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18099983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rust manually installed certificate profiles in iOS and iPadOS - Apple  Support (IL)">
            <a:extLst>
              <a:ext uri="{FF2B5EF4-FFF2-40B4-BE49-F238E27FC236}">
                <a16:creationId xmlns:a16="http://schemas.microsoft.com/office/drawing/2014/main" id="{17FDE507-B160-4044-8131-7607BDB2A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809625"/>
            <a:ext cx="666750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98435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Cybersecurity CEO resigns after posting Trump assassination threats on  Facebook | Healthcare IT News">
            <a:extLst>
              <a:ext uri="{FF2B5EF4-FFF2-40B4-BE49-F238E27FC236}">
                <a16:creationId xmlns:a16="http://schemas.microsoft.com/office/drawing/2014/main" id="{351B65CE-C2F7-4EE9-82EC-8CDC26E19A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0" r="22458"/>
          <a:stretch/>
        </p:blipFill>
        <p:spPr bwMode="auto">
          <a:xfrm>
            <a:off x="8288032" y="2679700"/>
            <a:ext cx="2731316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Patrick Kelley (@PKELLEY2600) | Twitter">
            <a:extLst>
              <a:ext uri="{FF2B5EF4-FFF2-40B4-BE49-F238E27FC236}">
                <a16:creationId xmlns:a16="http://schemas.microsoft.com/office/drawing/2014/main" id="{541D6843-CD18-4AB0-A4D3-D35F4F1B1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467" y="2679700"/>
            <a:ext cx="247650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BBF17BB-026A-4E1B-B7C4-3FAC57D7AD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674" y="3238500"/>
            <a:ext cx="2974652" cy="1854200"/>
          </a:xfrm>
          <a:prstGeom prst="rect">
            <a:avLst/>
          </a:prstGeom>
        </p:spPr>
      </p:pic>
      <p:pic>
        <p:nvPicPr>
          <p:cNvPr id="7" name="Рисунок 6" descr="Изображение выглядит как темный, камин&#10;&#10;Автоматически созданное описание">
            <a:extLst>
              <a:ext uri="{FF2B5EF4-FFF2-40B4-BE49-F238E27FC236}">
                <a16:creationId xmlns:a16="http://schemas.microsoft.com/office/drawing/2014/main" id="{78BC7AC8-CDFE-4355-B0FF-84D742D648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271" y="2679700"/>
            <a:ext cx="1439457" cy="1676400"/>
          </a:xfrm>
          <a:prstGeom prst="rect">
            <a:avLst/>
          </a:prstGeom>
        </p:spPr>
      </p:pic>
      <p:sp>
        <p:nvSpPr>
          <p:cNvPr id="8" name="Облачко с текстом: овальное 7">
            <a:extLst>
              <a:ext uri="{FF2B5EF4-FFF2-40B4-BE49-F238E27FC236}">
                <a16:creationId xmlns:a16="http://schemas.microsoft.com/office/drawing/2014/main" id="{7FDDE152-38C1-460C-98ED-9A551BAA0800}"/>
              </a:ext>
            </a:extLst>
          </p:cNvPr>
          <p:cNvSpPr/>
          <p:nvPr/>
        </p:nvSpPr>
        <p:spPr>
          <a:xfrm>
            <a:off x="8507310" y="984250"/>
            <a:ext cx="2953160" cy="1485900"/>
          </a:xfrm>
          <a:prstGeom prst="wedgeEllipse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Опять свой стейк готовишь</a:t>
            </a:r>
            <a:r>
              <a:rPr lang="en-US" dirty="0">
                <a:solidFill>
                  <a:schemeClr val="bg1"/>
                </a:solidFill>
              </a:rPr>
              <a:t>?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B88FB3-8924-4C7C-98C2-6C20A53E5E8B}"/>
              </a:ext>
            </a:extLst>
          </p:cNvPr>
          <p:cNvSpPr txBox="1"/>
          <p:nvPr/>
        </p:nvSpPr>
        <p:spPr>
          <a:xfrm>
            <a:off x="1560817" y="5372100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Patrick Kelley</a:t>
            </a:r>
            <a:endParaRPr lang="ru-RU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766570-4209-43F9-9FF0-7529B53DF721}"/>
              </a:ext>
            </a:extLst>
          </p:cNvPr>
          <p:cNvSpPr txBox="1"/>
          <p:nvPr/>
        </p:nvSpPr>
        <p:spPr>
          <a:xfrm>
            <a:off x="8548790" y="5372100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Matt Harrigan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3918660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05EB5AC-4150-4206-9DBE-37DD0EBFB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DB8D052D-7391-47F2-A7B3-D10E6A2233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6" b="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0F0124-A645-4E52-AA3B-FA56969A06E8}"/>
              </a:ext>
            </a:extLst>
          </p:cNvPr>
          <p:cNvSpPr txBox="1"/>
          <p:nvPr/>
        </p:nvSpPr>
        <p:spPr>
          <a:xfrm>
            <a:off x="2349500" y="3429000"/>
            <a:ext cx="6769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latin typeface="Comfortaa" pitchFamily="2" charset="0"/>
              </a:rPr>
              <a:t>Появление Троллей и злоумышленников</a:t>
            </a:r>
          </a:p>
        </p:txBody>
      </p:sp>
    </p:spTree>
    <p:extLst>
      <p:ext uri="{BB962C8B-B14F-4D97-AF65-F5344CB8AC3E}">
        <p14:creationId xmlns:p14="http://schemas.microsoft.com/office/powerpoint/2010/main" val="6740692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ortalVTI">
  <a:themeElements>
    <a:clrScheme name="AnalogousFromDarkSeedLeftStep">
      <a:dk1>
        <a:srgbClr val="000000"/>
      </a:dk1>
      <a:lt1>
        <a:srgbClr val="FFFFFF"/>
      </a:lt1>
      <a:dk2>
        <a:srgbClr val="261A2E"/>
      </a:dk2>
      <a:lt2>
        <a:srgbClr val="F0F3F3"/>
      </a:lt2>
      <a:accent1>
        <a:srgbClr val="E6472A"/>
      </a:accent1>
      <a:accent2>
        <a:srgbClr val="D4184A"/>
      </a:accent2>
      <a:accent3>
        <a:srgbClr val="E62AAA"/>
      </a:accent3>
      <a:accent4>
        <a:srgbClr val="C218D4"/>
      </a:accent4>
      <a:accent5>
        <a:srgbClr val="852AE6"/>
      </a:accent5>
      <a:accent6>
        <a:srgbClr val="3A2ED8"/>
      </a:accent6>
      <a:hlink>
        <a:srgbClr val="933FBF"/>
      </a:hlink>
      <a:folHlink>
        <a:srgbClr val="7F7F7F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219</Words>
  <Application>Microsoft Office PowerPoint</Application>
  <PresentationFormat>Широкоэкранный</PresentationFormat>
  <Paragraphs>18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Arial</vt:lpstr>
      <vt:lpstr>Comfortaa</vt:lpstr>
      <vt:lpstr>Trade Gothic Next Cond</vt:lpstr>
      <vt:lpstr>Trade Gothic Next Light</vt:lpstr>
      <vt:lpstr>PortalVTI</vt:lpstr>
      <vt:lpstr>IOS Bootloop при дате  1 января 1970</vt:lpstr>
      <vt:lpstr>Презентация PowerPoint</vt:lpstr>
      <vt:lpstr>Что такое BootLOOP?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Исправление ошибки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IOS Bootloop при дате  1 января 1970</dc:title>
  <dc:creator>Кривоносов Егор Дмитриевич</dc:creator>
  <cp:lastModifiedBy>Кривоносов Егор Дмитриевич</cp:lastModifiedBy>
  <cp:revision>6</cp:revision>
  <dcterms:created xsi:type="dcterms:W3CDTF">2021-10-20T22:19:59Z</dcterms:created>
  <dcterms:modified xsi:type="dcterms:W3CDTF">2021-10-21T13:47:57Z</dcterms:modified>
</cp:coreProperties>
</file>

<file path=docProps/thumbnail.jpeg>
</file>